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4"/>
  </p:notesMasterIdLst>
  <p:sldIdLst>
    <p:sldId id="288" r:id="rId3"/>
    <p:sldId id="262" r:id="rId4"/>
    <p:sldId id="268" r:id="rId5"/>
    <p:sldId id="283" r:id="rId6"/>
    <p:sldId id="286" r:id="rId7"/>
    <p:sldId id="284" r:id="rId8"/>
    <p:sldId id="282" r:id="rId9"/>
    <p:sldId id="289" r:id="rId10"/>
    <p:sldId id="290" r:id="rId11"/>
    <p:sldId id="291" r:id="rId12"/>
    <p:sldId id="2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senia Arias" initials="YA"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21" autoAdjust="0"/>
    <p:restoredTop sz="94660"/>
  </p:normalViewPr>
  <p:slideViewPr>
    <p:cSldViewPr snapToGrid="0">
      <p:cViewPr varScale="1">
        <p:scale>
          <a:sx n="112" d="100"/>
          <a:sy n="112" d="100"/>
        </p:scale>
        <p:origin x="-78" y="-3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4C027-16EA-46C9-8AC6-E8779E97ACFC}" type="datetimeFigureOut">
              <a:rPr lang="en-US" smtClean="0"/>
              <a:t>1/26/2016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754F9-8568-4F85-A3EA-3825873DEB75}" type="slidenum">
              <a:rPr lang="en-US" smtClean="0"/>
              <a:t>‹#›</a:t>
            </a:fld>
            <a:endParaRPr lang="en-US"/>
          </a:p>
        </p:txBody>
      </p:sp>
    </p:spTree>
    <p:extLst>
      <p:ext uri="{BB962C8B-B14F-4D97-AF65-F5344CB8AC3E}">
        <p14:creationId xmlns:p14="http://schemas.microsoft.com/office/powerpoint/2010/main" val="2948834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2</a:t>
            </a:fld>
            <a:endParaRPr lang="en-US"/>
          </a:p>
        </p:txBody>
      </p:sp>
    </p:spTree>
    <p:extLst>
      <p:ext uri="{BB962C8B-B14F-4D97-AF65-F5344CB8AC3E}">
        <p14:creationId xmlns:p14="http://schemas.microsoft.com/office/powerpoint/2010/main" val="426528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3</a:t>
            </a:fld>
            <a:endParaRPr lang="en-US"/>
          </a:p>
        </p:txBody>
      </p:sp>
    </p:spTree>
    <p:extLst>
      <p:ext uri="{BB962C8B-B14F-4D97-AF65-F5344CB8AC3E}">
        <p14:creationId xmlns:p14="http://schemas.microsoft.com/office/powerpoint/2010/main" val="415915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4</a:t>
            </a:fld>
            <a:endParaRPr lang="en-US"/>
          </a:p>
        </p:txBody>
      </p:sp>
    </p:spTree>
    <p:extLst>
      <p:ext uri="{BB962C8B-B14F-4D97-AF65-F5344CB8AC3E}">
        <p14:creationId xmlns:p14="http://schemas.microsoft.com/office/powerpoint/2010/main" val="135332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5</a:t>
            </a:fld>
            <a:endParaRPr lang="en-US"/>
          </a:p>
        </p:txBody>
      </p:sp>
    </p:spTree>
    <p:extLst>
      <p:ext uri="{BB962C8B-B14F-4D97-AF65-F5344CB8AC3E}">
        <p14:creationId xmlns:p14="http://schemas.microsoft.com/office/powerpoint/2010/main" val="1495691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6</a:t>
            </a:fld>
            <a:endParaRPr lang="en-US"/>
          </a:p>
        </p:txBody>
      </p:sp>
    </p:spTree>
    <p:extLst>
      <p:ext uri="{BB962C8B-B14F-4D97-AF65-F5344CB8AC3E}">
        <p14:creationId xmlns:p14="http://schemas.microsoft.com/office/powerpoint/2010/main" val="429323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3754F9-8568-4F85-A3EA-3825873DEB75}" type="slidenum">
              <a:rPr lang="en-US" smtClean="0"/>
              <a:t>7</a:t>
            </a:fld>
            <a:endParaRPr lang="en-US"/>
          </a:p>
        </p:txBody>
      </p:sp>
    </p:spTree>
    <p:extLst>
      <p:ext uri="{BB962C8B-B14F-4D97-AF65-F5344CB8AC3E}">
        <p14:creationId xmlns:p14="http://schemas.microsoft.com/office/powerpoint/2010/main" val="323088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0100920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Myriad Pro SemiCond" panose="020B0503030403020204" pitchFamily="34" charset="0"/>
              </a:defRPr>
            </a:lvl1pPr>
            <a:lvl2pPr>
              <a:defRPr>
                <a:latin typeface="Myriad Pro SemiCond" panose="020B0503030403020204" pitchFamily="34" charset="0"/>
              </a:defRPr>
            </a:lvl2pPr>
            <a:lvl3pPr>
              <a:defRPr>
                <a:latin typeface="Myriad Pro SemiCond" panose="020B0503030403020204" pitchFamily="34" charset="0"/>
              </a:defRPr>
            </a:lvl3pPr>
            <a:lvl4pPr>
              <a:defRPr>
                <a:latin typeface="Myriad Pro SemiCond" panose="020B0503030403020204" pitchFamily="34" charset="0"/>
              </a:defRPr>
            </a:lvl4pPr>
            <a:lvl5pPr>
              <a:defRPr>
                <a:latin typeface="Myriad Pro SemiCond" panose="020B0503030403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39024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43144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D0B1-F799-4CC9-BB42-D14D71E49DF1}" type="datetimeFigureOut">
              <a:rPr lang="en-US" smtClean="0"/>
              <a:t>1/26/2016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4866C0-A568-4702-B78A-AB00277A803E}" type="slidenum">
              <a:rPr lang="en-US" smtClean="0"/>
              <a:t>‹#›</a:t>
            </a:fld>
            <a:endParaRPr lang="en-US" dirty="0"/>
          </a:p>
        </p:txBody>
      </p:sp>
    </p:spTree>
    <p:extLst>
      <p:ext uri="{BB962C8B-B14F-4D97-AF65-F5344CB8AC3E}">
        <p14:creationId xmlns:p14="http://schemas.microsoft.com/office/powerpoint/2010/main" val="1958797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D0B1-F799-4CC9-BB42-D14D71E49DF1}" type="datetimeFigureOut">
              <a:rPr lang="en-US" smtClean="0"/>
              <a:t>1/26/2016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4866C0-A568-4702-B78A-AB00277A803E}" type="slidenum">
              <a:rPr lang="en-US" smtClean="0"/>
              <a:t>‹#›</a:t>
            </a:fld>
            <a:endParaRPr lang="en-US" dirty="0"/>
          </a:p>
        </p:txBody>
      </p:sp>
    </p:spTree>
    <p:extLst>
      <p:ext uri="{BB962C8B-B14F-4D97-AF65-F5344CB8AC3E}">
        <p14:creationId xmlns:p14="http://schemas.microsoft.com/office/powerpoint/2010/main" val="23812464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EAD0B1-F799-4CC9-BB42-D14D71E49DF1}" type="datetimeFigureOut">
              <a:rPr lang="en-US" smtClean="0"/>
              <a:t>1/26/2016</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4866C0-A568-4702-B78A-AB00277A803E}" type="slidenum">
              <a:rPr lang="en-US" smtClean="0"/>
              <a:t>‹#›</a:t>
            </a:fld>
            <a:endParaRPr lang="en-US" dirty="0"/>
          </a:p>
        </p:txBody>
      </p:sp>
    </p:spTree>
    <p:extLst>
      <p:ext uri="{BB962C8B-B14F-4D97-AF65-F5344CB8AC3E}">
        <p14:creationId xmlns:p14="http://schemas.microsoft.com/office/powerpoint/2010/main" val="2062801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1EAD0B1-F799-4CC9-BB42-D14D71E49DF1}" type="datetimeFigureOut">
              <a:rPr lang="en-US" smtClean="0"/>
              <a:t>1/26/2016</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34866C0-A568-4702-B78A-AB00277A803E}" type="slidenum">
              <a:rPr lang="en-US" smtClean="0"/>
              <a:t>‹#›</a:t>
            </a:fld>
            <a:endParaRPr lang="en-US" dirty="0"/>
          </a:p>
        </p:txBody>
      </p:sp>
    </p:spTree>
    <p:extLst>
      <p:ext uri="{BB962C8B-B14F-4D97-AF65-F5344CB8AC3E}">
        <p14:creationId xmlns:p14="http://schemas.microsoft.com/office/powerpoint/2010/main" val="68199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0797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66400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1EAD0B1-F799-4CC9-BB42-D14D71E49DF1}" type="datetimeFigureOut">
              <a:rPr lang="en-US" smtClean="0"/>
              <a:t>1/26/2016</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34866C0-A568-4702-B78A-AB00277A803E}" type="slidenum">
              <a:rPr lang="en-US" smtClean="0"/>
              <a:t>‹#›</a:t>
            </a:fld>
            <a:endParaRPr lang="en-US" dirty="0"/>
          </a:p>
        </p:txBody>
      </p:sp>
    </p:spTree>
    <p:extLst>
      <p:ext uri="{BB962C8B-B14F-4D97-AF65-F5344CB8AC3E}">
        <p14:creationId xmlns:p14="http://schemas.microsoft.com/office/powerpoint/2010/main" val="2579656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457200" y="1303602"/>
            <a:ext cx="11622505" cy="457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0095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633121"/>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888" y="5295749"/>
            <a:ext cx="12325687" cy="1801096"/>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1172" y="351800"/>
            <a:ext cx="1660249" cy="1638223"/>
          </a:xfrm>
          <a:prstGeom prst="rect">
            <a:avLst/>
          </a:prstGeom>
        </p:spPr>
      </p:pic>
    </p:spTree>
    <p:extLst>
      <p:ext uri="{BB962C8B-B14F-4D97-AF65-F5344CB8AC3E}">
        <p14:creationId xmlns:p14="http://schemas.microsoft.com/office/powerpoint/2010/main" val="279218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Myriad Pro SemiCond" panose="020B0503030403020204" pitchFamily="34" charset="0"/>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Myriad Pro SemiCond" panose="020B0503030403020204" pitchFamily="34" charset="0"/>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Myriad Pro SemiCond" panose="020B0503030403020204" pitchFamily="34" charset="0"/>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yriad Pro SemiCond" panose="020B0503030403020204" pitchFamily="34" charset="0"/>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yriad Pro SemiCond"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57200" y="1303602"/>
            <a:ext cx="11622505" cy="457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itle Placeholder 1"/>
          <p:cNvSpPr>
            <a:spLocks noGrp="1"/>
          </p:cNvSpPr>
          <p:nvPr>
            <p:ph type="title"/>
          </p:nvPr>
        </p:nvSpPr>
        <p:spPr>
          <a:xfrm>
            <a:off x="838200" y="30095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11172" y="351800"/>
            <a:ext cx="1660249" cy="1638223"/>
          </a:xfrm>
          <a:prstGeom prst="rect">
            <a:avLst/>
          </a:prstGeom>
        </p:spPr>
      </p:pic>
    </p:spTree>
    <p:extLst>
      <p:ext uri="{BB962C8B-B14F-4D97-AF65-F5344CB8AC3E}">
        <p14:creationId xmlns:p14="http://schemas.microsoft.com/office/powerpoint/2010/main" val="8002058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9" r:id="rId5"/>
    <p:sldLayoutId id="2147483660"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General Districting Considerations</a:t>
            </a:r>
            <a:endParaRPr lang="en-US" sz="3200" dirty="0"/>
          </a:p>
        </p:txBody>
      </p:sp>
      <p:sp>
        <p:nvSpPr>
          <p:cNvPr id="4" name="Content Placeholder 2"/>
          <p:cNvSpPr>
            <a:spLocks noGrp="1"/>
          </p:cNvSpPr>
          <p:nvPr>
            <p:ph idx="1"/>
          </p:nvPr>
        </p:nvSpPr>
        <p:spPr>
          <a:xfrm>
            <a:off x="838200" y="2024743"/>
            <a:ext cx="10515600" cy="4152220"/>
          </a:xfrm>
        </p:spPr>
        <p:txBody>
          <a:bodyPr numCol="2">
            <a:normAutofit fontScale="92500" lnSpcReduction="20000"/>
          </a:bodyPr>
          <a:lstStyle/>
          <a:p>
            <a:pPr>
              <a:lnSpc>
                <a:spcPct val="120000"/>
              </a:lnSpc>
            </a:pPr>
            <a:r>
              <a:rPr lang="en-US" sz="2000" dirty="0" smtClean="0"/>
              <a:t>Legal Requirements</a:t>
            </a:r>
          </a:p>
          <a:p>
            <a:pPr>
              <a:lnSpc>
                <a:spcPct val="120000"/>
              </a:lnSpc>
            </a:pPr>
            <a:r>
              <a:rPr lang="en-US" sz="2000" dirty="0" smtClean="0"/>
              <a:t>Geography</a:t>
            </a:r>
          </a:p>
          <a:p>
            <a:pPr lvl="1">
              <a:lnSpc>
                <a:spcPct val="120000"/>
              </a:lnSpc>
            </a:pPr>
            <a:r>
              <a:rPr lang="en-US" sz="2000" dirty="0" smtClean="0"/>
              <a:t>Neighborhoods</a:t>
            </a:r>
          </a:p>
          <a:p>
            <a:pPr lvl="1">
              <a:lnSpc>
                <a:spcPct val="120000"/>
              </a:lnSpc>
            </a:pPr>
            <a:r>
              <a:rPr lang="en-US" sz="2000" dirty="0" smtClean="0"/>
              <a:t>Physical Layout</a:t>
            </a:r>
          </a:p>
          <a:p>
            <a:pPr lvl="1">
              <a:lnSpc>
                <a:spcPct val="120000"/>
              </a:lnSpc>
            </a:pPr>
            <a:r>
              <a:rPr lang="en-US" sz="2000" dirty="0" smtClean="0"/>
              <a:t>School Districts and Other Areas</a:t>
            </a:r>
          </a:p>
          <a:p>
            <a:pPr>
              <a:lnSpc>
                <a:spcPct val="120000"/>
              </a:lnSpc>
            </a:pPr>
            <a:r>
              <a:rPr lang="en-US" sz="2000" dirty="0" smtClean="0"/>
              <a:t>Political Participation</a:t>
            </a:r>
          </a:p>
          <a:p>
            <a:pPr lvl="1">
              <a:lnSpc>
                <a:spcPct val="120000"/>
              </a:lnSpc>
            </a:pPr>
            <a:r>
              <a:rPr lang="en-US" sz="2000" dirty="0" smtClean="0"/>
              <a:t>Voter Registration</a:t>
            </a:r>
          </a:p>
          <a:p>
            <a:pPr lvl="1">
              <a:lnSpc>
                <a:spcPct val="120000"/>
              </a:lnSpc>
            </a:pPr>
            <a:r>
              <a:rPr lang="en-US" sz="2000" dirty="0" smtClean="0"/>
              <a:t>Voter Turnout</a:t>
            </a:r>
          </a:p>
          <a:p>
            <a:pPr lvl="1">
              <a:lnSpc>
                <a:spcPct val="120000"/>
              </a:lnSpc>
            </a:pPr>
            <a:r>
              <a:rPr lang="en-US" sz="2000" dirty="0" smtClean="0"/>
              <a:t>Ethnic Shares</a:t>
            </a:r>
          </a:p>
          <a:p>
            <a:pPr>
              <a:lnSpc>
                <a:spcPct val="120000"/>
              </a:lnSpc>
            </a:pPr>
            <a:endParaRPr lang="en-US" sz="2000" dirty="0" smtClean="0"/>
          </a:p>
          <a:p>
            <a:pPr>
              <a:lnSpc>
                <a:spcPct val="120000"/>
              </a:lnSpc>
            </a:pPr>
            <a:r>
              <a:rPr lang="en-US" sz="2000" dirty="0" smtClean="0"/>
              <a:t>Demographic Characteristics</a:t>
            </a:r>
          </a:p>
          <a:p>
            <a:pPr lvl="1">
              <a:lnSpc>
                <a:spcPct val="120000"/>
              </a:lnSpc>
            </a:pPr>
            <a:r>
              <a:rPr lang="en-US" sz="1600" dirty="0" smtClean="0"/>
              <a:t>Population by Ethnicity</a:t>
            </a:r>
          </a:p>
          <a:p>
            <a:pPr lvl="1">
              <a:lnSpc>
                <a:spcPct val="120000"/>
              </a:lnSpc>
            </a:pPr>
            <a:r>
              <a:rPr lang="en-US" sz="1600" dirty="0" smtClean="0"/>
              <a:t>Voting Age Population by Ethnicity</a:t>
            </a:r>
          </a:p>
          <a:p>
            <a:pPr lvl="1">
              <a:lnSpc>
                <a:spcPct val="120000"/>
              </a:lnSpc>
            </a:pPr>
            <a:r>
              <a:rPr lang="en-US" sz="1600" dirty="0" smtClean="0"/>
              <a:t>Citizen Voting Age by Ethnicity</a:t>
            </a:r>
          </a:p>
          <a:p>
            <a:pPr>
              <a:lnSpc>
                <a:spcPct val="120000"/>
              </a:lnSpc>
            </a:pPr>
            <a:r>
              <a:rPr lang="en-US" sz="2000" dirty="0" smtClean="0"/>
              <a:t>Socio-Economic Characteristics</a:t>
            </a:r>
          </a:p>
          <a:p>
            <a:pPr lvl="1">
              <a:lnSpc>
                <a:spcPct val="120000"/>
              </a:lnSpc>
            </a:pPr>
            <a:r>
              <a:rPr lang="en-US" sz="2000" dirty="0" smtClean="0"/>
              <a:t>Income</a:t>
            </a:r>
          </a:p>
          <a:p>
            <a:pPr lvl="1">
              <a:lnSpc>
                <a:spcPct val="120000"/>
              </a:lnSpc>
            </a:pPr>
            <a:r>
              <a:rPr lang="en-US" sz="2000" dirty="0" smtClean="0"/>
              <a:t>Home Ownership</a:t>
            </a:r>
          </a:p>
          <a:p>
            <a:pPr lvl="1">
              <a:lnSpc>
                <a:spcPct val="120000"/>
              </a:lnSpc>
            </a:pPr>
            <a:r>
              <a:rPr lang="en-US" sz="2000" dirty="0" smtClean="0"/>
              <a:t>Age of Housing</a:t>
            </a:r>
          </a:p>
          <a:p>
            <a:pPr lvl="1">
              <a:lnSpc>
                <a:spcPct val="120000"/>
              </a:lnSpc>
            </a:pPr>
            <a:r>
              <a:rPr lang="en-US" sz="2000" dirty="0" smtClean="0"/>
              <a:t>Length of Residence</a:t>
            </a:r>
          </a:p>
          <a:p>
            <a:pPr>
              <a:lnSpc>
                <a:spcPct val="120000"/>
              </a:lnSpc>
            </a:pPr>
            <a:r>
              <a:rPr lang="en-US" sz="2000" dirty="0" smtClean="0"/>
              <a:t>Public Input</a:t>
            </a:r>
          </a:p>
          <a:p>
            <a:pPr marL="0" indent="0">
              <a:buNone/>
            </a:pPr>
            <a:endParaRPr lang="en-US" dirty="0"/>
          </a:p>
        </p:txBody>
      </p:sp>
    </p:spTree>
    <p:extLst>
      <p:ext uri="{BB962C8B-B14F-4D97-AF65-F5344CB8AC3E}">
        <p14:creationId xmlns:p14="http://schemas.microsoft.com/office/powerpoint/2010/main" val="2813981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1" y="380999"/>
            <a:ext cx="8875058" cy="6858000"/>
          </a:xfrm>
          <a:prstGeom prst="rect">
            <a:avLst/>
          </a:prstGeom>
        </p:spPr>
      </p:pic>
      <p:sp>
        <p:nvSpPr>
          <p:cNvPr id="2" name="Title 1"/>
          <p:cNvSpPr>
            <a:spLocks noGrp="1"/>
          </p:cNvSpPr>
          <p:nvPr>
            <p:ph type="title"/>
          </p:nvPr>
        </p:nvSpPr>
        <p:spPr/>
        <p:txBody>
          <a:bodyPr>
            <a:normAutofit/>
          </a:bodyPr>
          <a:lstStyle/>
          <a:p>
            <a:r>
              <a:rPr lang="en-US" sz="3200" dirty="0" smtClean="0"/>
              <a:t>Sample 6 District Map</a:t>
            </a:r>
            <a:endParaRPr lang="en-US" sz="3200" dirty="0"/>
          </a:p>
        </p:txBody>
      </p:sp>
    </p:spTree>
    <p:extLst>
      <p:ext uri="{BB962C8B-B14F-4D97-AF65-F5344CB8AC3E}">
        <p14:creationId xmlns:p14="http://schemas.microsoft.com/office/powerpoint/2010/main" val="191756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8671" y="668867"/>
            <a:ext cx="8875058" cy="6858000"/>
          </a:xfrm>
          <a:prstGeom prst="rect">
            <a:avLst/>
          </a:prstGeom>
        </p:spPr>
      </p:pic>
      <p:sp>
        <p:nvSpPr>
          <p:cNvPr id="2" name="Title 1"/>
          <p:cNvSpPr>
            <a:spLocks noGrp="1"/>
          </p:cNvSpPr>
          <p:nvPr>
            <p:ph type="title"/>
          </p:nvPr>
        </p:nvSpPr>
        <p:spPr/>
        <p:txBody>
          <a:bodyPr>
            <a:normAutofit/>
          </a:bodyPr>
          <a:lstStyle/>
          <a:p>
            <a:r>
              <a:rPr lang="en-US" sz="3600" dirty="0" smtClean="0"/>
              <a:t>Sample 6 District Table</a:t>
            </a:r>
            <a:endParaRPr lang="en-US" sz="3600" dirty="0"/>
          </a:p>
        </p:txBody>
      </p:sp>
    </p:spTree>
    <p:extLst>
      <p:ext uri="{BB962C8B-B14F-4D97-AF65-F5344CB8AC3E}">
        <p14:creationId xmlns:p14="http://schemas.microsoft.com/office/powerpoint/2010/main" val="286457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7313" y="963386"/>
            <a:ext cx="9529020" cy="6560251"/>
          </a:xfrm>
          <a:prstGeom prst="rect">
            <a:avLst/>
          </a:prstGeom>
        </p:spPr>
      </p:pic>
      <p:sp>
        <p:nvSpPr>
          <p:cNvPr id="3" name="Title 2"/>
          <p:cNvSpPr>
            <a:spLocks noGrp="1"/>
          </p:cNvSpPr>
          <p:nvPr>
            <p:ph type="title"/>
          </p:nvPr>
        </p:nvSpPr>
        <p:spPr>
          <a:xfrm>
            <a:off x="838200" y="298450"/>
            <a:ext cx="10515600" cy="1325563"/>
          </a:xfrm>
        </p:spPr>
        <p:txBody>
          <a:bodyPr/>
          <a:lstStyle/>
          <a:p>
            <a:r>
              <a:rPr lang="en-US" dirty="0" smtClean="0"/>
              <a:t>Demographic Data</a:t>
            </a:r>
            <a:endParaRPr lang="en-US" dirty="0"/>
          </a:p>
        </p:txBody>
      </p:sp>
    </p:spTree>
    <p:extLst>
      <p:ext uri="{BB962C8B-B14F-4D97-AF65-F5344CB8AC3E}">
        <p14:creationId xmlns:p14="http://schemas.microsoft.com/office/powerpoint/2010/main" val="173176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4521" y="620485"/>
            <a:ext cx="8875999" cy="6858000"/>
          </a:xfrm>
          <a:prstGeom prst="rect">
            <a:avLst/>
          </a:prstGeom>
        </p:spPr>
      </p:pic>
      <p:sp>
        <p:nvSpPr>
          <p:cNvPr id="4" name="Title 3"/>
          <p:cNvSpPr>
            <a:spLocks noGrp="1"/>
          </p:cNvSpPr>
          <p:nvPr>
            <p:ph type="title"/>
          </p:nvPr>
        </p:nvSpPr>
        <p:spPr/>
        <p:txBody>
          <a:bodyPr/>
          <a:lstStyle/>
          <a:p>
            <a:r>
              <a:rPr lang="en-US" dirty="0" smtClean="0"/>
              <a:t>Median Income</a:t>
            </a:r>
            <a:endParaRPr lang="en-US" dirty="0"/>
          </a:p>
        </p:txBody>
      </p:sp>
    </p:spTree>
    <p:extLst>
      <p:ext uri="{BB962C8B-B14F-4D97-AF65-F5344CB8AC3E}">
        <p14:creationId xmlns:p14="http://schemas.microsoft.com/office/powerpoint/2010/main" val="2458945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84498" y="-115747"/>
            <a:ext cx="10515600" cy="1161026"/>
          </a:xfrm>
        </p:spPr>
        <p:txBody>
          <a:bodyPr/>
          <a:lstStyle/>
          <a:p>
            <a:r>
              <a:rPr lang="en-US" dirty="0" smtClean="0"/>
              <a:t>Opportunities for Participation</a:t>
            </a:r>
            <a:endParaRPr lang="en-US" dirty="0"/>
          </a:p>
        </p:txBody>
      </p:sp>
      <p:sp>
        <p:nvSpPr>
          <p:cNvPr id="3" name="Content Placeholder 2"/>
          <p:cNvSpPr>
            <a:spLocks noGrp="1"/>
          </p:cNvSpPr>
          <p:nvPr>
            <p:ph idx="1"/>
          </p:nvPr>
        </p:nvSpPr>
        <p:spPr>
          <a:xfrm>
            <a:off x="606487" y="1636220"/>
            <a:ext cx="5597543" cy="4351338"/>
          </a:xfrm>
        </p:spPr>
        <p:txBody>
          <a:bodyPr>
            <a:normAutofit/>
          </a:bodyPr>
          <a:lstStyle/>
          <a:p>
            <a:pPr marL="0" indent="0">
              <a:buNone/>
            </a:pPr>
            <a:r>
              <a:rPr lang="en-US" sz="2000" dirty="0" smtClean="0">
                <a:latin typeface="Myriad Pro" panose="020B0503030403020204" pitchFamily="34" charset="0"/>
                <a:cs typeface="Microsoft Tai Le" panose="020B0502040204020203" pitchFamily="34" charset="0"/>
              </a:rPr>
              <a:t>Visit the City of Garden Grove website for additional details.</a:t>
            </a:r>
          </a:p>
          <a:p>
            <a:pPr marL="0" indent="0">
              <a:buNone/>
            </a:pPr>
            <a:r>
              <a:rPr lang="en-US" sz="2000" dirty="0">
                <a:solidFill>
                  <a:schemeClr val="accent1">
                    <a:lumMod val="75000"/>
                  </a:schemeClr>
                </a:solidFill>
                <a:latin typeface="Myriad Pro" panose="020B0503030403020204" pitchFamily="34" charset="0"/>
                <a:cs typeface="Microsoft Tai Le" panose="020B0502040204020203" pitchFamily="34" charset="0"/>
              </a:rPr>
              <a:t>http://www.ci.garden-grove.ca.us/citymanager/CityClerk/DistrictElectionMapping</a:t>
            </a:r>
            <a:endParaRPr lang="en-US" sz="2000" dirty="0" smtClean="0">
              <a:solidFill>
                <a:schemeClr val="accent1">
                  <a:lumMod val="75000"/>
                </a:schemeClr>
              </a:solidFill>
              <a:latin typeface="Myriad Pro" panose="020B0503030403020204" pitchFamily="34" charset="0"/>
              <a:cs typeface="Microsoft Tai Le" panose="020B0502040204020203"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6499" y="775503"/>
            <a:ext cx="5009289" cy="5878481"/>
          </a:xfrm>
          <a:prstGeom prst="rect">
            <a:avLst/>
          </a:prstGeom>
        </p:spPr>
      </p:pic>
    </p:spTree>
    <p:extLst>
      <p:ext uri="{BB962C8B-B14F-4D97-AF65-F5344CB8AC3E}">
        <p14:creationId xmlns:p14="http://schemas.microsoft.com/office/powerpoint/2010/main" val="302573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15816" y="1336976"/>
            <a:ext cx="7145609" cy="5521023"/>
          </a:xfrm>
          <a:prstGeom prst="rect">
            <a:avLst/>
          </a:prstGeom>
        </p:spPr>
      </p:pic>
      <p:sp>
        <p:nvSpPr>
          <p:cNvPr id="2" name="Title 1"/>
          <p:cNvSpPr>
            <a:spLocks noGrp="1"/>
          </p:cNvSpPr>
          <p:nvPr>
            <p:ph type="title"/>
          </p:nvPr>
        </p:nvSpPr>
        <p:spPr/>
        <p:txBody>
          <a:bodyPr/>
          <a:lstStyle/>
          <a:p>
            <a:r>
              <a:rPr lang="en-US" dirty="0" smtClean="0"/>
              <a:t>Participation Kit – Create your own map</a:t>
            </a:r>
            <a:endParaRPr lang="en-US" dirty="0"/>
          </a:p>
        </p:txBody>
      </p:sp>
      <p:sp>
        <p:nvSpPr>
          <p:cNvPr id="11" name="Content Placeholder 2"/>
          <p:cNvSpPr txBox="1">
            <a:spLocks/>
          </p:cNvSpPr>
          <p:nvPr/>
        </p:nvSpPr>
        <p:spPr>
          <a:xfrm>
            <a:off x="467590" y="1461939"/>
            <a:ext cx="3605645" cy="447126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600"/>
              </a:spcAft>
              <a:buNone/>
            </a:pPr>
            <a:r>
              <a:rPr lang="en-US" sz="5600" b="1" i="1" dirty="0">
                <a:latin typeface="+mj-lt"/>
                <a:cs typeface="Microsoft Tai Le" panose="020B0502040204020203" pitchFamily="34" charset="0"/>
              </a:rPr>
              <a:t>The Public Participation Kit </a:t>
            </a:r>
            <a:r>
              <a:rPr lang="en-US" sz="5600" b="1" i="1" dirty="0" smtClean="0">
                <a:latin typeface="+mj-lt"/>
                <a:cs typeface="Microsoft Tai Le" panose="020B0502040204020203" pitchFamily="34" charset="0"/>
              </a:rPr>
              <a:t>contains:</a:t>
            </a:r>
          </a:p>
          <a:p>
            <a:pPr>
              <a:lnSpc>
                <a:spcPct val="110000"/>
              </a:lnSpc>
              <a:spcAft>
                <a:spcPts val="600"/>
              </a:spcAft>
            </a:pPr>
            <a:r>
              <a:rPr lang="en-US" sz="6400" dirty="0"/>
              <a:t>Instruction sheet	</a:t>
            </a:r>
          </a:p>
          <a:p>
            <a:pPr>
              <a:lnSpc>
                <a:spcPct val="110000"/>
              </a:lnSpc>
              <a:spcAft>
                <a:spcPts val="600"/>
              </a:spcAft>
            </a:pPr>
            <a:r>
              <a:rPr lang="en-US" sz="6400" dirty="0"/>
              <a:t>PDF map of city, which divide the city into Census Block Groups</a:t>
            </a:r>
          </a:p>
          <a:p>
            <a:pPr>
              <a:lnSpc>
                <a:spcPct val="110000"/>
              </a:lnSpc>
              <a:spcAft>
                <a:spcPts val="600"/>
              </a:spcAft>
            </a:pPr>
            <a:r>
              <a:rPr lang="en-US" sz="6400" dirty="0"/>
              <a:t>An "Assignment" worksheet showing the demographic data for each Population Unit</a:t>
            </a:r>
          </a:p>
          <a:p>
            <a:pPr>
              <a:lnSpc>
                <a:spcPct val="110000"/>
              </a:lnSpc>
              <a:spcAft>
                <a:spcPts val="600"/>
              </a:spcAft>
            </a:pPr>
            <a:r>
              <a:rPr lang="en-US" sz="6400" dirty="0"/>
              <a:t>A "Balance" worksheet which shows the totals resulting from your assignments</a:t>
            </a:r>
            <a:r>
              <a:rPr lang="en-US" sz="5600" dirty="0">
                <a:latin typeface="Myriad Pro" panose="020B0503030403020204" pitchFamily="34" charset="0"/>
                <a:cs typeface="Microsoft Tai Le" panose="020B0502040204020203" pitchFamily="34" charset="0"/>
              </a:rPr>
              <a:t>	</a:t>
            </a:r>
          </a:p>
          <a:p>
            <a:pPr marL="0" indent="0">
              <a:lnSpc>
                <a:spcPct val="110000"/>
              </a:lnSpc>
              <a:spcAft>
                <a:spcPts val="600"/>
              </a:spcAft>
              <a:buNone/>
            </a:pPr>
            <a:r>
              <a:rPr lang="en-US" sz="5600" b="1" i="1" dirty="0">
                <a:latin typeface="+mj-lt"/>
                <a:cs typeface="Microsoft Tai Le" panose="020B0502040204020203" pitchFamily="34" charset="0"/>
              </a:rPr>
              <a:t>How to create a district map:</a:t>
            </a:r>
          </a:p>
          <a:p>
            <a:pPr>
              <a:lnSpc>
                <a:spcPct val="110000"/>
              </a:lnSpc>
              <a:spcAft>
                <a:spcPts val="600"/>
              </a:spcAft>
            </a:pPr>
            <a:r>
              <a:rPr lang="en-US" sz="6400" dirty="0"/>
              <a:t>Start with a base map</a:t>
            </a:r>
          </a:p>
          <a:p>
            <a:pPr>
              <a:lnSpc>
                <a:spcPct val="110000"/>
              </a:lnSpc>
              <a:spcAft>
                <a:spcPts val="600"/>
              </a:spcAft>
            </a:pPr>
            <a:r>
              <a:rPr lang="en-US" sz="6400" dirty="0"/>
              <a:t>Review the Census Block Groups and population numbers</a:t>
            </a:r>
          </a:p>
          <a:p>
            <a:pPr>
              <a:lnSpc>
                <a:spcPct val="110000"/>
              </a:lnSpc>
              <a:spcAft>
                <a:spcPts val="600"/>
              </a:spcAft>
            </a:pPr>
            <a:r>
              <a:rPr lang="en-US" sz="6400" dirty="0"/>
              <a:t>Begin to identify hard boundaries, communities of interest, population numbers</a:t>
            </a:r>
          </a:p>
          <a:p>
            <a:pPr>
              <a:lnSpc>
                <a:spcPct val="110000"/>
              </a:lnSpc>
              <a:spcAft>
                <a:spcPts val="600"/>
              </a:spcAft>
            </a:pPr>
            <a:endParaRPr lang="en-US" sz="7200" dirty="0"/>
          </a:p>
        </p:txBody>
      </p:sp>
    </p:spTree>
    <p:extLst>
      <p:ext uri="{BB962C8B-B14F-4D97-AF65-F5344CB8AC3E}">
        <p14:creationId xmlns:p14="http://schemas.microsoft.com/office/powerpoint/2010/main" val="273393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Kit - Report</a:t>
            </a:r>
            <a:endParaRPr lang="en-US" dirty="0"/>
          </a:p>
        </p:txBody>
      </p:sp>
      <p:pic>
        <p:nvPicPr>
          <p:cNvPr id="4" name="Content Placeholder 3"/>
          <p:cNvPicPr>
            <a:picLocks noGrp="1" noChangeAspect="1"/>
          </p:cNvPicPr>
          <p:nvPr>
            <p:ph idx="1"/>
          </p:nvPr>
        </p:nvPicPr>
        <p:blipFill rotWithShape="1">
          <a:blip r:embed="rId3"/>
          <a:srcRect t="22507" r="49255" b="21549"/>
          <a:stretch/>
        </p:blipFill>
        <p:spPr>
          <a:xfrm>
            <a:off x="4010891" y="1601589"/>
            <a:ext cx="7967309" cy="4774021"/>
          </a:xfrm>
          <a:prstGeom prst="rect">
            <a:avLst/>
          </a:prstGeom>
        </p:spPr>
      </p:pic>
      <p:sp>
        <p:nvSpPr>
          <p:cNvPr id="5" name="Content Placeholder 2"/>
          <p:cNvSpPr txBox="1">
            <a:spLocks/>
          </p:cNvSpPr>
          <p:nvPr/>
        </p:nvSpPr>
        <p:spPr>
          <a:xfrm>
            <a:off x="467590" y="1659369"/>
            <a:ext cx="3190009"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As </a:t>
            </a:r>
            <a:r>
              <a:rPr lang="en-US" sz="2000" dirty="0"/>
              <a:t>you update your district assignments of each Population Unit, you will see the totals automatically update on the “Balance" tab. </a:t>
            </a:r>
            <a:endParaRPr lang="en-US" sz="2000" dirty="0" smtClean="0"/>
          </a:p>
          <a:p>
            <a:r>
              <a:rPr lang="en-US" sz="2000" dirty="0" smtClean="0"/>
              <a:t> The table </a:t>
            </a:r>
            <a:r>
              <a:rPr lang="en-US" sz="2000" dirty="0"/>
              <a:t>shows you the summary statistics for each </a:t>
            </a:r>
            <a:r>
              <a:rPr lang="en-US" sz="2000" dirty="0" smtClean="0"/>
              <a:t>district, including information </a:t>
            </a:r>
            <a:r>
              <a:rPr lang="en-US" sz="2000" dirty="0"/>
              <a:t>for Total Population, Voting Age </a:t>
            </a:r>
            <a:r>
              <a:rPr lang="en-US" sz="2000" dirty="0" smtClean="0"/>
              <a:t>Population</a:t>
            </a:r>
            <a:r>
              <a:rPr lang="en-US" sz="2000" dirty="0"/>
              <a:t>.	</a:t>
            </a:r>
          </a:p>
          <a:p>
            <a:r>
              <a:rPr lang="en-US" sz="2000" dirty="0" smtClean="0"/>
              <a:t>The </a:t>
            </a:r>
            <a:r>
              <a:rPr lang="en-US" sz="2000" dirty="0"/>
              <a:t>table </a:t>
            </a:r>
            <a:r>
              <a:rPr lang="en-US" sz="2000" dirty="0" smtClean="0"/>
              <a:t>also shows </a:t>
            </a:r>
            <a:r>
              <a:rPr lang="en-US" sz="2000" dirty="0"/>
              <a:t>you the population deviations from the ideal population target of </a:t>
            </a:r>
            <a:r>
              <a:rPr lang="en-US" sz="2000" dirty="0" smtClean="0"/>
              <a:t>XX,XXX.</a:t>
            </a:r>
            <a:r>
              <a:rPr lang="en-US" sz="2000" dirty="0"/>
              <a:t>			</a:t>
            </a:r>
          </a:p>
          <a:p>
            <a:r>
              <a:rPr lang="en-US" sz="2000" dirty="0" smtClean="0"/>
              <a:t>Plans </a:t>
            </a:r>
            <a:r>
              <a:rPr lang="en-US" sz="2000" dirty="0"/>
              <a:t>should come as close as possible to being equal in population. </a:t>
            </a:r>
            <a:endParaRPr lang="en-US" sz="2000" dirty="0" smtClean="0"/>
          </a:p>
          <a:p>
            <a:r>
              <a:rPr lang="en-US" sz="2000" dirty="0" smtClean="0"/>
              <a:t>You </a:t>
            </a:r>
            <a:r>
              <a:rPr lang="en-US" sz="2000" dirty="0"/>
              <a:t>can justify your small deviations by providing additional information when you submit.</a:t>
            </a:r>
            <a:r>
              <a:rPr lang="en-US" dirty="0"/>
              <a:t>			</a:t>
            </a:r>
            <a:endParaRPr lang="en-US" sz="2400" dirty="0"/>
          </a:p>
          <a:p>
            <a:endParaRPr lang="en-US" sz="2000" dirty="0">
              <a:latin typeface="Myriad Pro" panose="020B0503030403020204" pitchFamily="34" charset="0"/>
              <a:cs typeface="Microsoft Tai Le" panose="020B0502040204020203" pitchFamily="34" charset="0"/>
            </a:endParaRPr>
          </a:p>
          <a:p>
            <a:endParaRPr lang="en-US" sz="2000" dirty="0" smtClean="0">
              <a:latin typeface="Myriad Pro" panose="020B0503030403020204" pitchFamily="34" charset="0"/>
              <a:cs typeface="Microsoft Tai Le" panose="020B0502040204020203" pitchFamily="34" charset="0"/>
            </a:endParaRPr>
          </a:p>
        </p:txBody>
      </p:sp>
    </p:spTree>
    <p:extLst>
      <p:ext uri="{BB962C8B-B14F-4D97-AF65-F5344CB8AC3E}">
        <p14:creationId xmlns:p14="http://schemas.microsoft.com/office/powerpoint/2010/main" val="125404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Exercise</a:t>
            </a:r>
            <a:endParaRPr lang="en-US" dirty="0"/>
          </a:p>
        </p:txBody>
      </p:sp>
      <p:sp>
        <p:nvSpPr>
          <p:cNvPr id="3" name="Content Placeholder 2"/>
          <p:cNvSpPr>
            <a:spLocks noGrp="1"/>
          </p:cNvSpPr>
          <p:nvPr>
            <p:ph sz="half" idx="1"/>
          </p:nvPr>
        </p:nvSpPr>
        <p:spPr/>
        <p:txBody>
          <a:bodyPr>
            <a:normAutofit/>
          </a:bodyPr>
          <a:lstStyle/>
          <a:p>
            <a:r>
              <a:rPr lang="en-US" sz="2000" dirty="0" smtClean="0">
                <a:latin typeface="Myriad Pro" panose="020B0503030403020204" pitchFamily="34" charset="0"/>
                <a:cs typeface="Microsoft Tai Le" panose="020B0502040204020203" pitchFamily="34" charset="0"/>
              </a:rPr>
              <a:t>Workgroups of 8-10 participants per table</a:t>
            </a:r>
          </a:p>
          <a:p>
            <a:r>
              <a:rPr lang="en-US" sz="2000" dirty="0" smtClean="0">
                <a:latin typeface="Myriad Pro" panose="020B0503030403020204" pitchFamily="34" charset="0"/>
                <a:cs typeface="Microsoft Tai Le" panose="020B0502040204020203" pitchFamily="34" charset="0"/>
              </a:rPr>
              <a:t>Use table map to identify:</a:t>
            </a:r>
          </a:p>
          <a:p>
            <a:pPr lvl="1"/>
            <a:r>
              <a:rPr lang="en-US" sz="2000" dirty="0" smtClean="0">
                <a:latin typeface="Myriad Pro" panose="020B0503030403020204" pitchFamily="34" charset="0"/>
                <a:cs typeface="Microsoft Tai Le" panose="020B0502040204020203" pitchFamily="34" charset="0"/>
              </a:rPr>
              <a:t>Neighborhoods or communities</a:t>
            </a:r>
          </a:p>
          <a:p>
            <a:pPr lvl="1"/>
            <a:r>
              <a:rPr lang="en-US" sz="2000" dirty="0" smtClean="0">
                <a:latin typeface="Myriad Pro" panose="020B0503030403020204" pitchFamily="34" charset="0"/>
                <a:cs typeface="Microsoft Tai Le" panose="020B0502040204020203" pitchFamily="34" charset="0"/>
              </a:rPr>
              <a:t>Connections</a:t>
            </a:r>
          </a:p>
          <a:p>
            <a:pPr lvl="1"/>
            <a:r>
              <a:rPr lang="en-US" sz="2000" dirty="0" smtClean="0">
                <a:latin typeface="Myriad Pro" panose="020B0503030403020204" pitchFamily="34" charset="0"/>
                <a:cs typeface="Microsoft Tai Le" panose="020B0502040204020203" pitchFamily="34" charset="0"/>
              </a:rPr>
              <a:t>Barriers</a:t>
            </a:r>
          </a:p>
          <a:p>
            <a:pPr lvl="1"/>
            <a:r>
              <a:rPr lang="en-US" sz="2000" dirty="0" smtClean="0">
                <a:latin typeface="Myriad Pro" panose="020B0503030403020204" pitchFamily="34" charset="0"/>
                <a:cs typeface="Microsoft Tai Le" panose="020B0502040204020203" pitchFamily="34" charset="0"/>
              </a:rPr>
              <a:t>Divisions</a:t>
            </a:r>
          </a:p>
          <a:p>
            <a:pPr lvl="1"/>
            <a:r>
              <a:rPr lang="en-US" sz="2000" dirty="0" smtClean="0">
                <a:latin typeface="Myriad Pro" panose="020B0503030403020204" pitchFamily="34" charset="0"/>
                <a:cs typeface="Microsoft Tai Le" panose="020B0502040204020203" pitchFamily="34" charset="0"/>
              </a:rPr>
              <a:t>Points of interest</a:t>
            </a:r>
            <a:endParaRPr lang="en-US" sz="2000" dirty="0">
              <a:latin typeface="Myriad Pro" panose="020B0503030403020204" pitchFamily="34" charset="0"/>
              <a:cs typeface="Microsoft Tai Le" panose="020B0502040204020203" pitchFamily="34" charset="0"/>
            </a:endParaRPr>
          </a:p>
        </p:txBody>
      </p:sp>
      <p:sp>
        <p:nvSpPr>
          <p:cNvPr id="4" name="Content Placeholder 3"/>
          <p:cNvSpPr>
            <a:spLocks noGrp="1"/>
          </p:cNvSpPr>
          <p:nvPr>
            <p:ph sz="half" idx="2"/>
          </p:nvPr>
        </p:nvSpPr>
        <p:spPr/>
        <p:txBody>
          <a:bodyPr>
            <a:normAutofit/>
          </a:bodyPr>
          <a:lstStyle/>
          <a:p>
            <a:r>
              <a:rPr lang="en-US" sz="2000" dirty="0" smtClean="0">
                <a:latin typeface="Myriad Pro" panose="020B0503030403020204" pitchFamily="34" charset="0"/>
                <a:cs typeface="Microsoft Tai Le" panose="020B0502040204020203" pitchFamily="34" charset="0"/>
              </a:rPr>
              <a:t>Review and prioritize sample maps</a:t>
            </a:r>
          </a:p>
          <a:p>
            <a:r>
              <a:rPr lang="en-US" sz="2000" dirty="0" smtClean="0">
                <a:latin typeface="Myriad Pro" panose="020B0503030403020204" pitchFamily="34" charset="0"/>
                <a:cs typeface="Microsoft Tai Le" panose="020B0502040204020203" pitchFamily="34" charset="0"/>
              </a:rPr>
              <a:t>Report group findings</a:t>
            </a:r>
          </a:p>
          <a:p>
            <a:r>
              <a:rPr lang="en-US" sz="2000" dirty="0" smtClean="0">
                <a:latin typeface="Myriad Pro" panose="020B0503030403020204" pitchFamily="34" charset="0"/>
                <a:cs typeface="Microsoft Tai Le" panose="020B0502040204020203" pitchFamily="34" charset="0"/>
              </a:rPr>
              <a:t>Questions and answers</a:t>
            </a:r>
            <a:endParaRPr lang="en-US" sz="2000" dirty="0">
              <a:latin typeface="Myriad Pro" panose="020B0503030403020204" pitchFamily="34" charset="0"/>
              <a:cs typeface="Microsoft Tai Le" panose="020B0502040204020203" pitchFamily="34" charset="0"/>
            </a:endParaRPr>
          </a:p>
        </p:txBody>
      </p:sp>
    </p:spTree>
    <p:extLst>
      <p:ext uri="{BB962C8B-B14F-4D97-AF65-F5344CB8AC3E}">
        <p14:creationId xmlns:p14="http://schemas.microsoft.com/office/powerpoint/2010/main" val="3367681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24267" cy="6819900"/>
          </a:xfrm>
          <a:prstGeom prst="rect">
            <a:avLst/>
          </a:prstGeom>
        </p:spPr>
      </p:pic>
    </p:spTree>
    <p:extLst>
      <p:ext uri="{BB962C8B-B14F-4D97-AF65-F5344CB8AC3E}">
        <p14:creationId xmlns:p14="http://schemas.microsoft.com/office/powerpoint/2010/main" val="3910749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a:t>Community Meetings – Some Major Discussion points</a:t>
            </a:r>
            <a:r>
              <a:rPr lang="en-US" dirty="0"/>
              <a:t/>
            </a:r>
            <a:br>
              <a:rPr lang="en-US" dirty="0"/>
            </a:br>
            <a:endParaRPr lang="en-US" dirty="0"/>
          </a:p>
        </p:txBody>
      </p:sp>
      <p:sp>
        <p:nvSpPr>
          <p:cNvPr id="3" name="Content Placeholder 2"/>
          <p:cNvSpPr>
            <a:spLocks noGrp="1"/>
          </p:cNvSpPr>
          <p:nvPr>
            <p:ph sz="half" idx="1"/>
          </p:nvPr>
        </p:nvSpPr>
        <p:spPr>
          <a:xfrm>
            <a:off x="838199" y="1329267"/>
            <a:ext cx="10473267" cy="4847696"/>
          </a:xfrm>
        </p:spPr>
        <p:txBody>
          <a:bodyPr>
            <a:normAutofit fontScale="77500" lnSpcReduction="20000"/>
          </a:bodyPr>
          <a:lstStyle/>
          <a:p>
            <a:r>
              <a:rPr lang="en-US" sz="2900" dirty="0" smtClean="0">
                <a:latin typeface="+mn-lt"/>
              </a:rPr>
              <a:t>East </a:t>
            </a:r>
            <a:r>
              <a:rPr lang="en-US" sz="2900" dirty="0">
                <a:latin typeface="+mn-lt"/>
              </a:rPr>
              <a:t>Garden Grove known as Latino Area:  common denominators:  language, schools, churches, </a:t>
            </a:r>
            <a:r>
              <a:rPr lang="en-US" sz="2900" dirty="0" smtClean="0">
                <a:latin typeface="+mn-lt"/>
              </a:rPr>
              <a:t>interest</a:t>
            </a:r>
            <a:endParaRPr lang="en-US" sz="2900" dirty="0">
              <a:latin typeface="+mn-lt"/>
            </a:endParaRPr>
          </a:p>
          <a:p>
            <a:r>
              <a:rPr lang="en-US" sz="2900" dirty="0" smtClean="0">
                <a:latin typeface="+mn-lt"/>
              </a:rPr>
              <a:t>Use </a:t>
            </a:r>
            <a:r>
              <a:rPr lang="en-US" sz="2900" dirty="0">
                <a:latin typeface="+mn-lt"/>
              </a:rPr>
              <a:t>major streets as natural barriers, rather than smaller streets within the neighborhoods.  For example:  Harbor Boulevard, Euclid Street, Garden Grove Freeway</a:t>
            </a:r>
            <a:r>
              <a:rPr lang="en-US" sz="2900" dirty="0" smtClean="0">
                <a:latin typeface="+mn-lt"/>
              </a:rPr>
              <a:t>.</a:t>
            </a:r>
            <a:endParaRPr lang="en-US" sz="2900" dirty="0">
              <a:latin typeface="+mn-lt"/>
            </a:endParaRPr>
          </a:p>
          <a:p>
            <a:r>
              <a:rPr lang="en-US" sz="2900" dirty="0" smtClean="0">
                <a:latin typeface="+mn-lt"/>
              </a:rPr>
              <a:t>Keep </a:t>
            </a:r>
            <a:r>
              <a:rPr lang="en-US" sz="2900" dirty="0">
                <a:latin typeface="+mn-lt"/>
              </a:rPr>
              <a:t>Islamic Society of Orange County Center, Hill School, and Orange Crescent School within single District. Muslim Community tries to stay within an area that they can walk.  On certain religious days they do not drive.  Helps allow them to work/live within parameters of religious beliefs</a:t>
            </a:r>
            <a:r>
              <a:rPr lang="en-US" sz="2900" dirty="0" smtClean="0">
                <a:latin typeface="+mn-lt"/>
              </a:rPr>
              <a:t>.</a:t>
            </a:r>
            <a:endParaRPr lang="en-US" sz="2900" dirty="0">
              <a:latin typeface="+mn-lt"/>
            </a:endParaRPr>
          </a:p>
          <a:p>
            <a:r>
              <a:rPr lang="en-US" sz="2900" dirty="0" smtClean="0">
                <a:latin typeface="+mn-lt"/>
              </a:rPr>
              <a:t>Little </a:t>
            </a:r>
            <a:r>
              <a:rPr lang="en-US" sz="2900" dirty="0">
                <a:latin typeface="+mn-lt"/>
              </a:rPr>
              <a:t>Saigon district would keep similar areas of interest together</a:t>
            </a:r>
            <a:r>
              <a:rPr lang="en-US" sz="2900" dirty="0" smtClean="0">
                <a:latin typeface="+mn-lt"/>
              </a:rPr>
              <a:t>.</a:t>
            </a:r>
            <a:endParaRPr lang="en-US" sz="2900" dirty="0">
              <a:latin typeface="+mn-lt"/>
            </a:endParaRPr>
          </a:p>
          <a:p>
            <a:r>
              <a:rPr lang="en-US" sz="2900" dirty="0" smtClean="0">
                <a:latin typeface="+mn-lt"/>
              </a:rPr>
              <a:t>Each </a:t>
            </a:r>
            <a:r>
              <a:rPr lang="en-US" sz="2900" dirty="0">
                <a:latin typeface="+mn-lt"/>
              </a:rPr>
              <a:t>district should have one high school</a:t>
            </a:r>
            <a:r>
              <a:rPr lang="en-US" sz="2900" dirty="0" smtClean="0">
                <a:latin typeface="+mn-lt"/>
              </a:rPr>
              <a:t>.</a:t>
            </a:r>
            <a:endParaRPr lang="en-US" sz="2900" dirty="0">
              <a:latin typeface="+mn-lt"/>
            </a:endParaRPr>
          </a:p>
          <a:p>
            <a:r>
              <a:rPr lang="en-US" sz="2900" dirty="0" smtClean="0">
                <a:latin typeface="+mn-lt"/>
              </a:rPr>
              <a:t>PE </a:t>
            </a:r>
            <a:r>
              <a:rPr lang="en-US" sz="2900" dirty="0">
                <a:latin typeface="+mn-lt"/>
              </a:rPr>
              <a:t>Right of Way to go through three districts for the purpose of building collaboration as there would be a vested interest in improving ROW for public use</a:t>
            </a:r>
            <a:r>
              <a:rPr lang="en-US" sz="2900" dirty="0" smtClean="0">
                <a:latin typeface="+mn-lt"/>
              </a:rPr>
              <a:t>.</a:t>
            </a:r>
            <a:endParaRPr lang="en-US" sz="2900" dirty="0">
              <a:latin typeface="+mn-lt"/>
            </a:endParaRPr>
          </a:p>
          <a:p>
            <a:r>
              <a:rPr lang="en-US" sz="2900" dirty="0" smtClean="0">
                <a:latin typeface="+mn-lt"/>
              </a:rPr>
              <a:t>Use </a:t>
            </a:r>
            <a:r>
              <a:rPr lang="en-US" sz="2900" dirty="0">
                <a:latin typeface="+mn-lt"/>
              </a:rPr>
              <a:t>School Boundaries.</a:t>
            </a:r>
          </a:p>
          <a:p>
            <a:endParaRPr lang="en-US" dirty="0"/>
          </a:p>
          <a:p>
            <a:endParaRPr lang="en-US" dirty="0"/>
          </a:p>
        </p:txBody>
      </p:sp>
    </p:spTree>
    <p:extLst>
      <p:ext uri="{BB962C8B-B14F-4D97-AF65-F5344CB8AC3E}">
        <p14:creationId xmlns:p14="http://schemas.microsoft.com/office/powerpoint/2010/main" val="229106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342</Words>
  <Application>Microsoft Office PowerPoint</Application>
  <PresentationFormat>Custom</PresentationFormat>
  <Paragraphs>69</Paragraphs>
  <Slides>11</Slides>
  <Notes>6</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Custom Design</vt:lpstr>
      <vt:lpstr>General Districting Considerations</vt:lpstr>
      <vt:lpstr>Demographic Data</vt:lpstr>
      <vt:lpstr>Median Income</vt:lpstr>
      <vt:lpstr>Opportunities for Participation</vt:lpstr>
      <vt:lpstr>Participation Kit – Create your own map</vt:lpstr>
      <vt:lpstr>Participation Kit - Report</vt:lpstr>
      <vt:lpstr>Group Exercise</vt:lpstr>
      <vt:lpstr>PowerPoint Presentation</vt:lpstr>
      <vt:lpstr>Community Meetings – Some Major Discussion points </vt:lpstr>
      <vt:lpstr>Sample 6 District Map</vt:lpstr>
      <vt:lpstr>Sample 6 District Table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Miranda</dc:creator>
  <cp:lastModifiedBy>Ely</cp:lastModifiedBy>
  <cp:revision>62</cp:revision>
  <dcterms:created xsi:type="dcterms:W3CDTF">2015-10-28T23:50:28Z</dcterms:created>
  <dcterms:modified xsi:type="dcterms:W3CDTF">2016-01-27T00:58:14Z</dcterms:modified>
</cp:coreProperties>
</file>